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65" r:id="rId5"/>
    <p:sldId id="287" r:id="rId6"/>
    <p:sldId id="288" r:id="rId7"/>
    <p:sldId id="289" r:id="rId8"/>
    <p:sldId id="291" r:id="rId9"/>
    <p:sldId id="292" r:id="rId10"/>
    <p:sldId id="293" r:id="rId11"/>
    <p:sldId id="294" r:id="rId12"/>
    <p:sldId id="29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3" autoAdjust="0"/>
    <p:restoredTop sz="94619" autoAdjust="0"/>
  </p:normalViewPr>
  <p:slideViewPr>
    <p:cSldViewPr snapToGrid="0">
      <p:cViewPr>
        <p:scale>
          <a:sx n="80" d="100"/>
          <a:sy n="80" d="100"/>
        </p:scale>
        <p:origin x="696" y="1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image5.jpeg>
</file>

<file path=ppt/media/image6.png>
</file>

<file path=ppt/media/model3d1.glb>
</file>

<file path=ppt/media/model3d2.glb>
</file>

<file path=ppt/media/model3d3.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4/6/2021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841414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4/6/2021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38705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4/6/2021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20427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4/6/2021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249058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4/6/2021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423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4/6/2021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94820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4/6/2021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62097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4/6/2021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9516153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4/6/2021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0894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4/6/2021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1274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microsoft.com/office/2017/06/relationships/model3d" Target="../media/model3d1.glb"/><Relationship Id="rId1" Type="http://schemas.openxmlformats.org/officeDocument/2006/relationships/slideLayout" Target="../slideLayouts/slideLayout2.xml"/><Relationship Id="rId6" Type="http://schemas.microsoft.com/office/2017/06/relationships/model3d" Target="../media/model3d3.glb"/><Relationship Id="rId5" Type="http://schemas.openxmlformats.org/officeDocument/2006/relationships/image" Target="../media/image3.png"/><Relationship Id="rId4" Type="http://schemas.microsoft.com/office/2017/06/relationships/model3d" Target="../media/model3d2.glb"/></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5" name="Picture 4">
            <a:extLst>
              <a:ext uri="{FF2B5EF4-FFF2-40B4-BE49-F238E27FC236}">
                <a16:creationId xmlns:a16="http://schemas.microsoft.com/office/drawing/2014/main" id="{1FD526C9-A8C7-41E6-85BB-39F06C858A2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0" name="Rectangle 29">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a:solidFill>
                  <a:schemeClr val="tx1"/>
                </a:solidFill>
              </a:rPr>
              <a:t>Cross-Site Scripting Security</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By Tyler poor</a:t>
            </a:r>
          </a:p>
        </p:txBody>
      </p:sp>
      <p:cxnSp>
        <p:nvCxnSpPr>
          <p:cNvPr id="32" name="Straight Connector 31">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503387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C1A55-FA58-413A-99C9-810A6052E6CA}"/>
              </a:ext>
            </a:extLst>
          </p:cNvPr>
          <p:cNvSpPr>
            <a:spLocks noGrp="1"/>
          </p:cNvSpPr>
          <p:nvPr>
            <p:ph type="title"/>
          </p:nvPr>
        </p:nvSpPr>
        <p:spPr>
          <a:xfrm>
            <a:off x="1097280" y="977678"/>
            <a:ext cx="10058400" cy="759682"/>
          </a:xfrm>
        </p:spPr>
        <p:txBody>
          <a:bodyPr/>
          <a:lstStyle/>
          <a:p>
            <a:r>
              <a:rPr lang="en-US" dirty="0"/>
              <a:t>What is Cross-Site Scripting</a:t>
            </a:r>
          </a:p>
        </p:txBody>
      </p:sp>
      <mc:AlternateContent xmlns:mc="http://schemas.openxmlformats.org/markup-compatibility/2006">
        <mc:Choice xmlns:am3d="http://schemas.microsoft.com/office/drawing/2017/model3d" Requires="am3d">
          <p:graphicFrame>
            <p:nvGraphicFramePr>
              <p:cNvPr id="4" name="Content Placeholder 3" descr="Server symbol">
                <a:extLst>
                  <a:ext uri="{FF2B5EF4-FFF2-40B4-BE49-F238E27FC236}">
                    <a16:creationId xmlns:a16="http://schemas.microsoft.com/office/drawing/2014/main" id="{AA9893C0-CDAB-405D-9098-444DFC87DEBF}"/>
                  </a:ext>
                </a:extLst>
              </p:cNvPr>
              <p:cNvGraphicFramePr>
                <a:graphicFrameLocks noGrp="1" noChangeAspect="1"/>
              </p:cNvGraphicFramePr>
              <p:nvPr>
                <p:ph idx="1"/>
                <p:extLst>
                  <p:ext uri="{D42A27DB-BD31-4B8C-83A1-F6EECF244321}">
                    <p14:modId xmlns:p14="http://schemas.microsoft.com/office/powerpoint/2010/main" val="2838512114"/>
                  </p:ext>
                </p:extLst>
              </p:nvPr>
            </p:nvGraphicFramePr>
            <p:xfrm>
              <a:off x="5182631" y="3091868"/>
              <a:ext cx="1589293" cy="2669796"/>
            </p:xfrm>
            <a:graphic>
              <a:graphicData uri="http://schemas.microsoft.com/office/drawing/2017/model3d">
                <am3d:model3d r:embed="rId2">
                  <am3d:spPr>
                    <a:xfrm>
                      <a:off x="0" y="0"/>
                      <a:ext cx="1589293" cy="2669796"/>
                    </a:xfrm>
                    <a:prstGeom prst="rect">
                      <a:avLst/>
                    </a:prstGeom>
                  </am3d:spPr>
                  <am3d:camera>
                    <am3d:pos x="0" y="0" z="55893909"/>
                    <am3d:up dx="0" dy="36000000" dz="0"/>
                    <am3d:lookAt x="0" y="0" z="0"/>
                    <am3d:perspective fov="2700000"/>
                  </am3d:camera>
                  <am3d:trans>
                    <am3d:meterPerModelUnit n="8157799" d="1000000"/>
                    <am3d:preTrans dx="-20171" dy="-18006390" dz="-3714845"/>
                    <am3d:scale>
                      <am3d:sx n="1000000" d="1000000"/>
                      <am3d:sy n="1000000" d="1000000"/>
                      <am3d:sz n="1000000" d="1000000"/>
                    </am3d:scale>
                    <am3d:rot ax="1262649" ay="-1786147" az="-667821"/>
                    <am3d:postTrans dx="0" dy="0" dz="0"/>
                  </am3d:trans>
                  <am3d:raster rName="Office3DRenderer" rVer="16.0.8326">
                    <am3d:blip r:embed="rId3"/>
                  </am3d:raster>
                  <am3d:objViewport viewportSz="322063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Content Placeholder 3" descr="Server symbol">
                <a:extLst>
                  <a:ext uri="{FF2B5EF4-FFF2-40B4-BE49-F238E27FC236}">
                    <a16:creationId xmlns:a16="http://schemas.microsoft.com/office/drawing/2014/main" id="{AA9893C0-CDAB-405D-9098-444DFC87DEBF}"/>
                  </a:ext>
                </a:extLst>
              </p:cNvPr>
              <p:cNvPicPr>
                <a:picLocks noGrp="1" noRot="1" noChangeAspect="1" noMove="1" noResize="1" noEditPoints="1" noAdjustHandles="1" noChangeArrowheads="1" noChangeShapeType="1" noCrop="1"/>
              </p:cNvPicPr>
              <p:nvPr/>
            </p:nvPicPr>
            <p:blipFill>
              <a:blip r:embed="rId3"/>
              <a:stretch>
                <a:fillRect/>
              </a:stretch>
            </p:blipFill>
            <p:spPr>
              <a:xfrm>
                <a:off x="5182631" y="3091868"/>
                <a:ext cx="1589293" cy="2669796"/>
              </a:xfrm>
              <a:prstGeom prst="rect">
                <a:avLst/>
              </a:prstGeom>
            </p:spPr>
          </p:pic>
        </mc:Fallback>
      </mc:AlternateContent>
      <p:sp>
        <p:nvSpPr>
          <p:cNvPr id="5" name="TextBox 4">
            <a:extLst>
              <a:ext uri="{FF2B5EF4-FFF2-40B4-BE49-F238E27FC236}">
                <a16:creationId xmlns:a16="http://schemas.microsoft.com/office/drawing/2014/main" id="{23E2BB79-EFED-4BB7-96A5-8359BB1C2794}"/>
              </a:ext>
            </a:extLst>
          </p:cNvPr>
          <p:cNvSpPr txBox="1"/>
          <p:nvPr/>
        </p:nvSpPr>
        <p:spPr>
          <a:xfrm>
            <a:off x="540689" y="1915325"/>
            <a:ext cx="10614991" cy="1569660"/>
          </a:xfrm>
          <a:prstGeom prst="rect">
            <a:avLst/>
          </a:prstGeom>
          <a:noFill/>
        </p:spPr>
        <p:txBody>
          <a:bodyPr wrap="square" rtlCol="0">
            <a:spAutoFit/>
          </a:bodyPr>
          <a:lstStyle/>
          <a:p>
            <a:r>
              <a:rPr lang="en-US" sz="2400" dirty="0"/>
              <a:t>Cross-Site Scripting (XSS) is an injection style of attack in which the attacker will write a malicious script that poses as a normal script. The attacker will convince a user to access a webpage, and while doing so, will send a malicious script that will compromise the user’s machine.</a:t>
            </a:r>
          </a:p>
        </p:txBody>
      </p:sp>
      <mc:AlternateContent xmlns:mc="http://schemas.openxmlformats.org/markup-compatibility/2006">
        <mc:Choice xmlns:am3d="http://schemas.microsoft.com/office/drawing/2017/model3d" Requires="am3d">
          <p:graphicFrame>
            <p:nvGraphicFramePr>
              <p:cNvPr id="6" name="3D Model 5" descr="Desktop Computer">
                <a:extLst>
                  <a:ext uri="{FF2B5EF4-FFF2-40B4-BE49-F238E27FC236}">
                    <a16:creationId xmlns:a16="http://schemas.microsoft.com/office/drawing/2014/main" id="{AA472EBB-8A6F-45B9-8124-25991B7A624F}"/>
                  </a:ext>
                </a:extLst>
              </p:cNvPr>
              <p:cNvGraphicFramePr>
                <a:graphicFrameLocks noChangeAspect="1"/>
              </p:cNvGraphicFramePr>
              <p:nvPr>
                <p:extLst>
                  <p:ext uri="{D42A27DB-BD31-4B8C-83A1-F6EECF244321}">
                    <p14:modId xmlns:p14="http://schemas.microsoft.com/office/powerpoint/2010/main" val="1890153144"/>
                  </p:ext>
                </p:extLst>
              </p:nvPr>
            </p:nvGraphicFramePr>
            <p:xfrm>
              <a:off x="661165" y="3416729"/>
              <a:ext cx="2384541" cy="1839224"/>
            </p:xfrm>
            <a:graphic>
              <a:graphicData uri="http://schemas.microsoft.com/office/drawing/2017/model3d">
                <am3d:model3d r:embed="rId4">
                  <am3d:spPr>
                    <a:xfrm>
                      <a:off x="0" y="0"/>
                      <a:ext cx="2384541" cy="1839224"/>
                    </a:xfrm>
                    <a:prstGeom prst="rect">
                      <a:avLst/>
                    </a:prstGeom>
                  </am3d:spPr>
                  <am3d:camera>
                    <am3d:pos x="0" y="0" z="56750500"/>
                    <am3d:up dx="0" dy="36000000" dz="0"/>
                    <am3d:lookAt x="0" y="0" z="0"/>
                    <am3d:perspective fov="2700000"/>
                  </am3d:camera>
                  <am3d:trans>
                    <am3d:meterPerModelUnit n="816613" d="1000000"/>
                    <am3d:preTrans dx="1810862" dy="-8491044" dz="-1525148"/>
                    <am3d:scale>
                      <am3d:sx n="1000000" d="1000000"/>
                      <am3d:sy n="1000000" d="1000000"/>
                      <am3d:sz n="1000000" d="1000000"/>
                    </am3d:scale>
                    <am3d:rot ax="1065881" ay="1562096" az="480276"/>
                    <am3d:postTrans dx="0" dy="0" dz="0"/>
                  </am3d:trans>
                  <am3d:raster rName="Office3DRenderer" rVer="16.0.8326">
                    <am3d:blip r:embed="rId5"/>
                  </am3d:raster>
                  <am3d:objViewport viewportSz="26671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descr="Desktop Computer">
                <a:extLst>
                  <a:ext uri="{FF2B5EF4-FFF2-40B4-BE49-F238E27FC236}">
                    <a16:creationId xmlns:a16="http://schemas.microsoft.com/office/drawing/2014/main" id="{AA472EBB-8A6F-45B9-8124-25991B7A624F}"/>
                  </a:ext>
                </a:extLst>
              </p:cNvPr>
              <p:cNvPicPr>
                <a:picLocks noGrp="1" noRot="1" noChangeAspect="1" noMove="1" noResize="1" noEditPoints="1" noAdjustHandles="1" noChangeArrowheads="1" noChangeShapeType="1" noCrop="1"/>
              </p:cNvPicPr>
              <p:nvPr/>
            </p:nvPicPr>
            <p:blipFill>
              <a:blip r:embed="rId5"/>
              <a:stretch>
                <a:fillRect/>
              </a:stretch>
            </p:blipFill>
            <p:spPr>
              <a:xfrm>
                <a:off x="661165" y="3416729"/>
                <a:ext cx="2384541" cy="1839224"/>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7" name="3D Model 6" descr="Led Tv">
                <a:extLst>
                  <a:ext uri="{FF2B5EF4-FFF2-40B4-BE49-F238E27FC236}">
                    <a16:creationId xmlns:a16="http://schemas.microsoft.com/office/drawing/2014/main" id="{F06D90DB-4ECC-4B15-9021-54CE88F5059E}"/>
                  </a:ext>
                </a:extLst>
              </p:cNvPr>
              <p:cNvGraphicFramePr>
                <a:graphicFrameLocks noChangeAspect="1"/>
              </p:cNvGraphicFramePr>
              <p:nvPr>
                <p:extLst>
                  <p:ext uri="{D42A27DB-BD31-4B8C-83A1-F6EECF244321}">
                    <p14:modId xmlns:p14="http://schemas.microsoft.com/office/powerpoint/2010/main" val="1582123030"/>
                  </p:ext>
                </p:extLst>
              </p:nvPr>
            </p:nvGraphicFramePr>
            <p:xfrm>
              <a:off x="9070425" y="3429000"/>
              <a:ext cx="2380600" cy="2113973"/>
            </p:xfrm>
            <a:graphic>
              <a:graphicData uri="http://schemas.microsoft.com/office/drawing/2017/model3d">
                <am3d:model3d r:embed="rId6">
                  <am3d:spPr>
                    <a:xfrm>
                      <a:off x="0" y="0"/>
                      <a:ext cx="2380600" cy="2113973"/>
                    </a:xfrm>
                    <a:prstGeom prst="rect">
                      <a:avLst/>
                    </a:prstGeom>
                  </am3d:spPr>
                  <am3d:camera>
                    <am3d:pos x="0" y="0" z="60801348"/>
                    <am3d:up dx="0" dy="36000000" dz="0"/>
                    <am3d:lookAt x="0" y="0" z="0"/>
                    <am3d:perspective fov="2700000"/>
                  </am3d:camera>
                  <am3d:trans>
                    <am3d:meterPerModelUnit n="1298702" d="1000000"/>
                    <am3d:preTrans dx="0" dy="-13324676" dz="0"/>
                    <am3d:scale>
                      <am3d:sx n="1000000" d="1000000"/>
                      <am3d:sy n="1000000" d="1000000"/>
                      <am3d:sz n="1000000" d="1000000"/>
                    </am3d:scale>
                    <am3d:rot ax="1406979" ay="-2163746" az="-859420"/>
                    <am3d:postTrans dx="0" dy="0" dz="0"/>
                  </am3d:trans>
                  <am3d:raster rName="Office3DRenderer" rVer="16.0.8326">
                    <am3d:blip r:embed="rId7"/>
                  </am3d:raster>
                  <am3d:objViewport viewportSz="314239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Led Tv">
                <a:extLst>
                  <a:ext uri="{FF2B5EF4-FFF2-40B4-BE49-F238E27FC236}">
                    <a16:creationId xmlns:a16="http://schemas.microsoft.com/office/drawing/2014/main" id="{F06D90DB-4ECC-4B15-9021-54CE88F5059E}"/>
                  </a:ext>
                </a:extLst>
              </p:cNvPr>
              <p:cNvPicPr>
                <a:picLocks noGrp="1" noRot="1" noChangeAspect="1" noMove="1" noResize="1" noEditPoints="1" noAdjustHandles="1" noChangeArrowheads="1" noChangeShapeType="1" noCrop="1"/>
              </p:cNvPicPr>
              <p:nvPr/>
            </p:nvPicPr>
            <p:blipFill>
              <a:blip r:embed="rId7"/>
              <a:stretch>
                <a:fillRect/>
              </a:stretch>
            </p:blipFill>
            <p:spPr>
              <a:xfrm>
                <a:off x="9070425" y="3429000"/>
                <a:ext cx="2380600" cy="2113973"/>
              </a:xfrm>
              <a:prstGeom prst="rect">
                <a:avLst/>
              </a:prstGeom>
            </p:spPr>
          </p:pic>
        </mc:Fallback>
      </mc:AlternateContent>
      <p:cxnSp>
        <p:nvCxnSpPr>
          <p:cNvPr id="9" name="Straight Arrow Connector 8">
            <a:extLst>
              <a:ext uri="{FF2B5EF4-FFF2-40B4-BE49-F238E27FC236}">
                <a16:creationId xmlns:a16="http://schemas.microsoft.com/office/drawing/2014/main" id="{922A24C4-1AA3-43E2-B6A3-8595B14B3DE9}"/>
              </a:ext>
            </a:extLst>
          </p:cNvPr>
          <p:cNvCxnSpPr/>
          <p:nvPr/>
        </p:nvCxnSpPr>
        <p:spPr>
          <a:xfrm>
            <a:off x="2798090" y="4381169"/>
            <a:ext cx="214063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4FC29436-8128-4865-A731-C5E886532A22}"/>
              </a:ext>
            </a:extLst>
          </p:cNvPr>
          <p:cNvCxnSpPr/>
          <p:nvPr/>
        </p:nvCxnSpPr>
        <p:spPr>
          <a:xfrm>
            <a:off x="7005656" y="4382495"/>
            <a:ext cx="214063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511B125-41EB-4BF6-9352-7A81A5EBD833}"/>
              </a:ext>
            </a:extLst>
          </p:cNvPr>
          <p:cNvCxnSpPr/>
          <p:nvPr/>
        </p:nvCxnSpPr>
        <p:spPr>
          <a:xfrm flipH="1">
            <a:off x="9146294" y="5629523"/>
            <a:ext cx="928009" cy="48503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C7AE958-B39E-45E8-9F22-E38AD94A64C6}"/>
              </a:ext>
            </a:extLst>
          </p:cNvPr>
          <p:cNvCxnSpPr/>
          <p:nvPr/>
        </p:nvCxnSpPr>
        <p:spPr>
          <a:xfrm flipH="1">
            <a:off x="3299791" y="6114553"/>
            <a:ext cx="584650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AA304001-8AD3-4712-8F77-885E41532A4A}"/>
              </a:ext>
            </a:extLst>
          </p:cNvPr>
          <p:cNvCxnSpPr/>
          <p:nvPr/>
        </p:nvCxnSpPr>
        <p:spPr>
          <a:xfrm flipH="1" flipV="1">
            <a:off x="2226365" y="5176299"/>
            <a:ext cx="1073426" cy="9382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655A8E08-27FE-49D6-B0E0-090CF91B1D2A}"/>
              </a:ext>
            </a:extLst>
          </p:cNvPr>
          <p:cNvSpPr txBox="1"/>
          <p:nvPr/>
        </p:nvSpPr>
        <p:spPr>
          <a:xfrm>
            <a:off x="2884130" y="3688697"/>
            <a:ext cx="1949545" cy="584775"/>
          </a:xfrm>
          <a:prstGeom prst="rect">
            <a:avLst/>
          </a:prstGeom>
          <a:noFill/>
          <a:ln>
            <a:solidFill>
              <a:schemeClr val="tx1"/>
            </a:solidFill>
          </a:ln>
        </p:spPr>
        <p:txBody>
          <a:bodyPr wrap="square" rtlCol="0">
            <a:spAutoFit/>
          </a:bodyPr>
          <a:lstStyle/>
          <a:p>
            <a:r>
              <a:rPr lang="en-US" sz="1600" dirty="0"/>
              <a:t>1. User accesses a server’s webpage</a:t>
            </a:r>
          </a:p>
        </p:txBody>
      </p:sp>
      <p:sp>
        <p:nvSpPr>
          <p:cNvPr id="19" name="TextBox 18">
            <a:extLst>
              <a:ext uri="{FF2B5EF4-FFF2-40B4-BE49-F238E27FC236}">
                <a16:creationId xmlns:a16="http://schemas.microsoft.com/office/drawing/2014/main" id="{99BA2AB5-6D8C-44C2-B63C-916170783D99}"/>
              </a:ext>
            </a:extLst>
          </p:cNvPr>
          <p:cNvSpPr txBox="1"/>
          <p:nvPr/>
        </p:nvSpPr>
        <p:spPr>
          <a:xfrm>
            <a:off x="7075652" y="3478610"/>
            <a:ext cx="1949545" cy="830997"/>
          </a:xfrm>
          <a:prstGeom prst="rect">
            <a:avLst/>
          </a:prstGeom>
          <a:noFill/>
          <a:ln>
            <a:solidFill>
              <a:schemeClr val="tx1"/>
            </a:solidFill>
          </a:ln>
        </p:spPr>
        <p:txBody>
          <a:bodyPr wrap="square" rtlCol="0">
            <a:spAutoFit/>
          </a:bodyPr>
          <a:lstStyle/>
          <a:p>
            <a:r>
              <a:rPr lang="en-US" sz="1600" dirty="0"/>
              <a:t> 3. User’s session is taken over by the attacker.</a:t>
            </a:r>
          </a:p>
        </p:txBody>
      </p:sp>
      <p:sp>
        <p:nvSpPr>
          <p:cNvPr id="22" name="Freeform: Shape 21">
            <a:extLst>
              <a:ext uri="{FF2B5EF4-FFF2-40B4-BE49-F238E27FC236}">
                <a16:creationId xmlns:a16="http://schemas.microsoft.com/office/drawing/2014/main" id="{9B0B0331-88CA-472A-B8BB-6E9EB53CFCC0}"/>
              </a:ext>
            </a:extLst>
          </p:cNvPr>
          <p:cNvSpPr/>
          <p:nvPr/>
        </p:nvSpPr>
        <p:spPr>
          <a:xfrm>
            <a:off x="6766511" y="4443934"/>
            <a:ext cx="2530175" cy="732972"/>
          </a:xfrm>
          <a:custGeom>
            <a:avLst/>
            <a:gdLst>
              <a:gd name="connsiteX0" fmla="*/ 2512661 w 2530175"/>
              <a:gd name="connsiteY0" fmla="*/ 326849 h 732972"/>
              <a:gd name="connsiteX1" fmla="*/ 2433148 w 2530175"/>
              <a:gd name="connsiteY1" fmla="*/ 342751 h 732972"/>
              <a:gd name="connsiteX2" fmla="*/ 1232501 w 2530175"/>
              <a:gd name="connsiteY2" fmla="*/ 732365 h 732972"/>
              <a:gd name="connsiteX3" fmla="*/ 87513 w 2530175"/>
              <a:gd name="connsiteY3" fmla="*/ 422264 h 732972"/>
              <a:gd name="connsiteX4" fmla="*/ 79562 w 2530175"/>
              <a:gd name="connsiteY4" fmla="*/ 32650 h 732972"/>
              <a:gd name="connsiteX5" fmla="*/ 95465 w 2530175"/>
              <a:gd name="connsiteY5" fmla="*/ 48553 h 732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0175" h="732972">
                <a:moveTo>
                  <a:pt x="2512661" y="326849"/>
                </a:moveTo>
                <a:cubicBezTo>
                  <a:pt x="2579584" y="301007"/>
                  <a:pt x="2433148" y="342751"/>
                  <a:pt x="2433148" y="342751"/>
                </a:cubicBezTo>
                <a:cubicBezTo>
                  <a:pt x="2219788" y="410337"/>
                  <a:pt x="1623440" y="719113"/>
                  <a:pt x="1232501" y="732365"/>
                </a:cubicBezTo>
                <a:cubicBezTo>
                  <a:pt x="841562" y="745617"/>
                  <a:pt x="279669" y="538883"/>
                  <a:pt x="87513" y="422264"/>
                </a:cubicBezTo>
                <a:cubicBezTo>
                  <a:pt x="-104643" y="305645"/>
                  <a:pt x="79562" y="32650"/>
                  <a:pt x="79562" y="32650"/>
                </a:cubicBezTo>
                <a:cubicBezTo>
                  <a:pt x="80887" y="-29635"/>
                  <a:pt x="88176" y="9459"/>
                  <a:pt x="95465" y="48553"/>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800E69A4-E98B-49AD-9FAD-B75DC2752247}"/>
              </a:ext>
            </a:extLst>
          </p:cNvPr>
          <p:cNvSpPr txBox="1"/>
          <p:nvPr/>
        </p:nvSpPr>
        <p:spPr>
          <a:xfrm>
            <a:off x="7063268" y="5243989"/>
            <a:ext cx="1828941" cy="584775"/>
          </a:xfrm>
          <a:prstGeom prst="rect">
            <a:avLst/>
          </a:prstGeom>
          <a:noFill/>
          <a:ln>
            <a:solidFill>
              <a:schemeClr val="tx1"/>
            </a:solidFill>
          </a:ln>
        </p:spPr>
        <p:txBody>
          <a:bodyPr wrap="square" rtlCol="0">
            <a:spAutoFit/>
          </a:bodyPr>
          <a:lstStyle/>
          <a:p>
            <a:r>
              <a:rPr lang="en-US" sz="1600" dirty="0"/>
              <a:t>2. Malicious script is sent</a:t>
            </a:r>
          </a:p>
        </p:txBody>
      </p:sp>
      <p:sp>
        <p:nvSpPr>
          <p:cNvPr id="24" name="TextBox 23">
            <a:extLst>
              <a:ext uri="{FF2B5EF4-FFF2-40B4-BE49-F238E27FC236}">
                <a16:creationId xmlns:a16="http://schemas.microsoft.com/office/drawing/2014/main" id="{DF2DF167-5513-4FF4-92B8-3AB57E7B3D87}"/>
              </a:ext>
            </a:extLst>
          </p:cNvPr>
          <p:cNvSpPr txBox="1"/>
          <p:nvPr/>
        </p:nvSpPr>
        <p:spPr>
          <a:xfrm>
            <a:off x="3312216" y="5211119"/>
            <a:ext cx="1949545" cy="830997"/>
          </a:xfrm>
          <a:prstGeom prst="rect">
            <a:avLst/>
          </a:prstGeom>
          <a:noFill/>
          <a:ln>
            <a:solidFill>
              <a:schemeClr val="tx1"/>
            </a:solidFill>
          </a:ln>
        </p:spPr>
        <p:txBody>
          <a:bodyPr wrap="square" rtlCol="0">
            <a:spAutoFit/>
          </a:bodyPr>
          <a:lstStyle/>
          <a:p>
            <a:r>
              <a:rPr lang="en-US" sz="1600" dirty="0"/>
              <a:t> 4. Attacker has compromised the user’s machine. </a:t>
            </a:r>
          </a:p>
        </p:txBody>
      </p:sp>
    </p:spTree>
    <p:extLst>
      <p:ext uri="{BB962C8B-B14F-4D97-AF65-F5344CB8AC3E}">
        <p14:creationId xmlns:p14="http://schemas.microsoft.com/office/powerpoint/2010/main" val="5050646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648593"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044C7728-DE2D-459B-8E10-C3529A2A2B05}"/>
              </a:ext>
            </a:extLst>
          </p:cNvPr>
          <p:cNvSpPr>
            <a:spLocks noGrp="1"/>
          </p:cNvSpPr>
          <p:nvPr>
            <p:ph type="title"/>
          </p:nvPr>
        </p:nvSpPr>
        <p:spPr>
          <a:xfrm>
            <a:off x="492369" y="605896"/>
            <a:ext cx="3642309" cy="5646208"/>
          </a:xfrm>
        </p:spPr>
        <p:txBody>
          <a:bodyPr anchor="ctr">
            <a:normAutofit/>
          </a:bodyPr>
          <a:lstStyle/>
          <a:p>
            <a:r>
              <a:rPr lang="en-US" sz="4400" dirty="0">
                <a:solidFill>
                  <a:srgbClr val="FFFFFF"/>
                </a:solidFill>
              </a:rPr>
              <a:t>British Airways 2018 Data Breach</a:t>
            </a:r>
          </a:p>
        </p:txBody>
      </p:sp>
      <p:sp>
        <p:nvSpPr>
          <p:cNvPr id="3" name="Content Placeholder 2">
            <a:extLst>
              <a:ext uri="{FF2B5EF4-FFF2-40B4-BE49-F238E27FC236}">
                <a16:creationId xmlns:a16="http://schemas.microsoft.com/office/drawing/2014/main" id="{B10087B6-9110-49CA-8A04-2ACCE5D9DE93}"/>
              </a:ext>
            </a:extLst>
          </p:cNvPr>
          <p:cNvSpPr>
            <a:spLocks noGrp="1"/>
          </p:cNvSpPr>
          <p:nvPr>
            <p:ph idx="1"/>
          </p:nvPr>
        </p:nvSpPr>
        <p:spPr>
          <a:xfrm>
            <a:off x="5029200" y="605896"/>
            <a:ext cx="6126479" cy="5646208"/>
          </a:xfrm>
        </p:spPr>
        <p:txBody>
          <a:bodyPr anchor="ctr">
            <a:normAutofit/>
          </a:bodyPr>
          <a:lstStyle/>
          <a:p>
            <a:pPr>
              <a:buFont typeface="Arial" panose="020B0604020202020204" pitchFamily="34" charset="0"/>
              <a:buChar char="•"/>
            </a:pPr>
            <a:r>
              <a:rPr lang="en-US" sz="2400" dirty="0"/>
              <a:t> In August and September of 2018, British Airways was breached by a hacker group known as Magecart.</a:t>
            </a:r>
          </a:p>
          <a:p>
            <a:pPr>
              <a:buFont typeface="Arial" panose="020B0604020202020204" pitchFamily="34" charset="0"/>
              <a:buChar char="•"/>
            </a:pPr>
            <a:r>
              <a:rPr lang="en-US" sz="2400" dirty="0"/>
              <a:t> Magecart was able to infiltrate into their network via a cross-site scripting attack.</a:t>
            </a:r>
          </a:p>
          <a:p>
            <a:pPr>
              <a:buFont typeface="Arial" panose="020B0604020202020204" pitchFamily="34" charset="0"/>
              <a:buChar char="•"/>
            </a:pPr>
            <a:r>
              <a:rPr lang="en-US" sz="2400" dirty="0"/>
              <a:t> The group used a technique known as “card-skimming” which allowed them to inject malicious scripts designed to steal customers credit card information and other PII.</a:t>
            </a:r>
          </a:p>
        </p:txBody>
      </p:sp>
    </p:spTree>
    <p:extLst>
      <p:ext uri="{BB962C8B-B14F-4D97-AF65-F5344CB8AC3E}">
        <p14:creationId xmlns:p14="http://schemas.microsoft.com/office/powerpoint/2010/main" val="15496748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0CEB8D-816B-409C-A486-65642DE918BE}"/>
              </a:ext>
            </a:extLst>
          </p:cNvPr>
          <p:cNvSpPr>
            <a:spLocks noGrp="1"/>
          </p:cNvSpPr>
          <p:nvPr>
            <p:ph type="title"/>
          </p:nvPr>
        </p:nvSpPr>
        <p:spPr>
          <a:xfrm>
            <a:off x="878911" y="643468"/>
            <a:ext cx="3177847" cy="1674180"/>
          </a:xfrm>
        </p:spPr>
        <p:txBody>
          <a:bodyPr>
            <a:normAutofit/>
          </a:bodyPr>
          <a:lstStyle/>
          <a:p>
            <a:r>
              <a:rPr lang="en-US" sz="3700"/>
              <a:t>How did Magecart do this?</a:t>
            </a:r>
          </a:p>
        </p:txBody>
      </p:sp>
      <p:cxnSp>
        <p:nvCxnSpPr>
          <p:cNvPr id="75" name="Straight Connector 74">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030" name="Content Placeholder 1029">
            <a:extLst>
              <a:ext uri="{FF2B5EF4-FFF2-40B4-BE49-F238E27FC236}">
                <a16:creationId xmlns:a16="http://schemas.microsoft.com/office/drawing/2014/main" id="{B106CD48-FD55-4016-9057-95E5D5FB03B6}"/>
              </a:ext>
            </a:extLst>
          </p:cNvPr>
          <p:cNvSpPr>
            <a:spLocks noGrp="1"/>
          </p:cNvSpPr>
          <p:nvPr>
            <p:ph idx="1"/>
          </p:nvPr>
        </p:nvSpPr>
        <p:spPr>
          <a:xfrm>
            <a:off x="304959" y="2580640"/>
            <a:ext cx="4325750" cy="3659294"/>
          </a:xfrm>
        </p:spPr>
        <p:txBody>
          <a:bodyPr>
            <a:normAutofit/>
          </a:bodyPr>
          <a:lstStyle/>
          <a:p>
            <a:r>
              <a:rPr lang="en-US" dirty="0"/>
              <a:t>The attackers inserted these lines of code which would enable them to track and collect customer financial data.</a:t>
            </a:r>
          </a:p>
          <a:p>
            <a:r>
              <a:rPr lang="en-US" dirty="0"/>
              <a:t>When customers submitted their payment for their flight, data corresponding to the “personPaying” and “paymentForm” IDs was pushed to an organized dictionary, and then directed to the hacker’s server in the form of a JSON file.</a:t>
            </a:r>
          </a:p>
        </p:txBody>
      </p:sp>
      <p:pic>
        <p:nvPicPr>
          <p:cNvPr id="1026" name="Picture 2" descr="Text&#10;&#10;Description automatically generated with low confidence">
            <a:extLst>
              <a:ext uri="{FF2B5EF4-FFF2-40B4-BE49-F238E27FC236}">
                <a16:creationId xmlns:a16="http://schemas.microsoft.com/office/drawing/2014/main" id="{46D46787-A056-4B6D-9D48-2C1EDAADA0B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678099" y="1180757"/>
            <a:ext cx="6892560" cy="3808139"/>
          </a:xfrm>
          <a:prstGeom prst="rect">
            <a:avLst/>
          </a:prstGeom>
          <a:noFill/>
          <a:extLst>
            <a:ext uri="{909E8E84-426E-40DD-AFC4-6F175D3DCCD1}">
              <a14:hiddenFill xmlns:a14="http://schemas.microsoft.com/office/drawing/2010/main">
                <a:solidFill>
                  <a:srgbClr val="FFFFFF"/>
                </a:solidFill>
              </a14:hiddenFill>
            </a:ext>
          </a:extLst>
        </p:spPr>
      </p:pic>
      <p:sp>
        <p:nvSpPr>
          <p:cNvPr id="77" name="Rectangle 76">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a:extLst>
              <a:ext uri="{FF2B5EF4-FFF2-40B4-BE49-F238E27FC236}">
                <a16:creationId xmlns:a16="http://schemas.microsoft.com/office/drawing/2014/main" id="{23F05B58-44B1-4151-88B4-CF37C190AE74}"/>
              </a:ext>
            </a:extLst>
          </p:cNvPr>
          <p:cNvSpPr txBox="1"/>
          <p:nvPr/>
        </p:nvSpPr>
        <p:spPr>
          <a:xfrm>
            <a:off x="7600949" y="4945764"/>
            <a:ext cx="1552575" cy="861774"/>
          </a:xfrm>
          <a:prstGeom prst="rect">
            <a:avLst/>
          </a:prstGeom>
          <a:noFill/>
        </p:spPr>
        <p:txBody>
          <a:bodyPr wrap="square">
            <a:spAutoFit/>
          </a:bodyPr>
          <a:lstStyle/>
          <a:p>
            <a:r>
              <a:rPr lang="en-US" sz="1200" dirty="0">
                <a:effectLst/>
              </a:rPr>
              <a:t>Image: </a:t>
            </a:r>
            <a:r>
              <a:rPr lang="en-US" sz="1200" dirty="0" err="1">
                <a:effectLst/>
              </a:rPr>
              <a:t>RiskIQ</a:t>
            </a:r>
            <a:endParaRPr lang="en-US" sz="1200" dirty="0">
              <a:effectLst/>
            </a:endParaRPr>
          </a:p>
          <a:p>
            <a:br>
              <a:rPr lang="en-US" dirty="0"/>
            </a:br>
            <a:endParaRPr lang="en-US" dirty="0"/>
          </a:p>
        </p:txBody>
      </p:sp>
    </p:spTree>
    <p:extLst>
      <p:ext uri="{BB962C8B-B14F-4D97-AF65-F5344CB8AC3E}">
        <p14:creationId xmlns:p14="http://schemas.microsoft.com/office/powerpoint/2010/main" val="22167256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6B1623D5-C52A-4080-AB42-228AA1CDDE2A}"/>
              </a:ext>
            </a:extLst>
          </p:cNvPr>
          <p:cNvSpPr>
            <a:spLocks noGrp="1"/>
          </p:cNvSpPr>
          <p:nvPr>
            <p:ph type="body" sz="half" idx="2"/>
          </p:nvPr>
        </p:nvSpPr>
        <p:spPr>
          <a:xfrm>
            <a:off x="643465" y="771526"/>
            <a:ext cx="3517567" cy="5336030"/>
          </a:xfrm>
        </p:spPr>
        <p:txBody>
          <a:bodyPr>
            <a:normAutofit/>
          </a:bodyPr>
          <a:lstStyle/>
          <a:p>
            <a:r>
              <a:rPr lang="en-US" sz="2400" dirty="0"/>
              <a:t>Magecart also purchased a certificate to transmit the user data via SSL (Secure Socket Layer). </a:t>
            </a:r>
          </a:p>
          <a:p>
            <a:r>
              <a:rPr lang="en-US" sz="2400" dirty="0"/>
              <a:t>They did that so that the customer data would not be stolen during transit and allow it to successfully make it to their hosted server in Romania.</a:t>
            </a:r>
          </a:p>
        </p:txBody>
      </p:sp>
      <p:pic>
        <p:nvPicPr>
          <p:cNvPr id="8" name="Picture 7">
            <a:extLst>
              <a:ext uri="{FF2B5EF4-FFF2-40B4-BE49-F238E27FC236}">
                <a16:creationId xmlns:a16="http://schemas.microsoft.com/office/drawing/2014/main" id="{B9891DEC-6EF0-48B5-9E92-63D691A72E99}"/>
              </a:ext>
            </a:extLst>
          </p:cNvPr>
          <p:cNvPicPr>
            <a:picLocks noChangeAspect="1"/>
          </p:cNvPicPr>
          <p:nvPr/>
        </p:nvPicPr>
        <p:blipFill>
          <a:blip r:embed="rId2"/>
          <a:stretch>
            <a:fillRect/>
          </a:stretch>
        </p:blipFill>
        <p:spPr>
          <a:xfrm>
            <a:off x="4914899" y="635478"/>
            <a:ext cx="7029449" cy="5587043"/>
          </a:xfrm>
          <a:prstGeom prst="rect">
            <a:avLst/>
          </a:prstGeom>
        </p:spPr>
      </p:pic>
    </p:spTree>
    <p:extLst>
      <p:ext uri="{BB962C8B-B14F-4D97-AF65-F5344CB8AC3E}">
        <p14:creationId xmlns:p14="http://schemas.microsoft.com/office/powerpoint/2010/main" val="11651008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101E8-3696-4F36-A7EE-74389CD739BB}"/>
              </a:ext>
            </a:extLst>
          </p:cNvPr>
          <p:cNvSpPr>
            <a:spLocks noGrp="1"/>
          </p:cNvSpPr>
          <p:nvPr>
            <p:ph type="title"/>
          </p:nvPr>
        </p:nvSpPr>
        <p:spPr/>
        <p:txBody>
          <a:bodyPr/>
          <a:lstStyle/>
          <a:p>
            <a:r>
              <a:rPr lang="en-US" dirty="0"/>
              <a:t>How Could Have This Attack Been Prevented?</a:t>
            </a:r>
          </a:p>
        </p:txBody>
      </p:sp>
      <p:sp>
        <p:nvSpPr>
          <p:cNvPr id="3" name="Content Placeholder 2">
            <a:extLst>
              <a:ext uri="{FF2B5EF4-FFF2-40B4-BE49-F238E27FC236}">
                <a16:creationId xmlns:a16="http://schemas.microsoft.com/office/drawing/2014/main" id="{8E5C3AA1-082D-48CE-A0A9-E94DCBC8F22E}"/>
              </a:ext>
            </a:extLst>
          </p:cNvPr>
          <p:cNvSpPr>
            <a:spLocks noGrp="1"/>
          </p:cNvSpPr>
          <p:nvPr>
            <p:ph sz="half" idx="1"/>
          </p:nvPr>
        </p:nvSpPr>
        <p:spPr/>
        <p:txBody>
          <a:bodyPr>
            <a:normAutofit/>
          </a:bodyPr>
          <a:lstStyle/>
          <a:p>
            <a:r>
              <a:rPr lang="en-US" sz="1800" u="sng" dirty="0"/>
              <a:t>Developer Side</a:t>
            </a:r>
          </a:p>
          <a:p>
            <a:pPr marL="457200" indent="-457200">
              <a:buFont typeface="+mj-lt"/>
              <a:buAutoNum type="arabicPeriod"/>
            </a:pPr>
            <a:r>
              <a:rPr lang="en-US" sz="1800" dirty="0"/>
              <a:t>Developers should determine what is a secure method of user input.</a:t>
            </a:r>
          </a:p>
          <a:p>
            <a:pPr marL="457200" indent="-457200">
              <a:buFont typeface="+mj-lt"/>
              <a:buAutoNum type="arabicPeriod"/>
            </a:pPr>
            <a:r>
              <a:rPr lang="en-US" sz="1800" dirty="0"/>
              <a:t>Developers should restrict text to certain characters and limit the number of them.</a:t>
            </a:r>
          </a:p>
          <a:p>
            <a:pPr marL="457200" indent="-457200">
              <a:buFont typeface="+mj-lt"/>
              <a:buAutoNum type="arabicPeriod"/>
            </a:pPr>
            <a:r>
              <a:rPr lang="en-US" sz="1800" dirty="0"/>
              <a:t>Developers should develop code that checks to ensure that improperly formatted data is never inserted directly into HTML code that could compromise the webapp.</a:t>
            </a:r>
          </a:p>
        </p:txBody>
      </p:sp>
      <p:sp>
        <p:nvSpPr>
          <p:cNvPr id="4" name="Content Placeholder 3">
            <a:extLst>
              <a:ext uri="{FF2B5EF4-FFF2-40B4-BE49-F238E27FC236}">
                <a16:creationId xmlns:a16="http://schemas.microsoft.com/office/drawing/2014/main" id="{356B565E-5CA6-46F8-9F1C-8B84219DBC1F}"/>
              </a:ext>
            </a:extLst>
          </p:cNvPr>
          <p:cNvSpPr>
            <a:spLocks noGrp="1"/>
          </p:cNvSpPr>
          <p:nvPr>
            <p:ph sz="half" idx="2"/>
          </p:nvPr>
        </p:nvSpPr>
        <p:spPr/>
        <p:txBody>
          <a:bodyPr>
            <a:noAutofit/>
          </a:bodyPr>
          <a:lstStyle/>
          <a:p>
            <a:r>
              <a:rPr lang="en-US" sz="1800" u="sng" dirty="0"/>
              <a:t>Security Specialist Side</a:t>
            </a:r>
          </a:p>
          <a:p>
            <a:pPr marL="457200" indent="-457200">
              <a:buFont typeface="+mj-lt"/>
              <a:buAutoNum type="arabicPeriod"/>
            </a:pPr>
            <a:r>
              <a:rPr lang="en-US" sz="1800" dirty="0"/>
              <a:t>Cybersecurity professionals should regularly test their companies web application to determine if it has vulnerabilities susceptible to malicious injections.</a:t>
            </a:r>
          </a:p>
          <a:p>
            <a:pPr marL="457200" indent="-457200">
              <a:buFont typeface="+mj-lt"/>
              <a:buAutoNum type="arabicPeriod"/>
            </a:pPr>
            <a:r>
              <a:rPr lang="en-US" sz="1800" dirty="0"/>
              <a:t>InfoSec professionals should scan their websites in real-time to determine if a breach or injected has occurred.</a:t>
            </a:r>
          </a:p>
          <a:p>
            <a:pPr marL="457200" indent="-457200">
              <a:buFont typeface="+mj-lt"/>
              <a:buAutoNum type="arabicPeriod"/>
            </a:pPr>
            <a:r>
              <a:rPr lang="en-US" sz="1800" dirty="0"/>
              <a:t>Cybersecurity professionals should work along side developers to create secure code.</a:t>
            </a:r>
          </a:p>
          <a:p>
            <a:pPr marL="457200" indent="-457200">
              <a:buFont typeface="+mj-lt"/>
              <a:buAutoNum type="arabicPeriod"/>
            </a:pPr>
            <a:endParaRPr lang="en-US" sz="1800" dirty="0"/>
          </a:p>
        </p:txBody>
      </p:sp>
    </p:spTree>
    <p:extLst>
      <p:ext uri="{BB962C8B-B14F-4D97-AF65-F5344CB8AC3E}">
        <p14:creationId xmlns:p14="http://schemas.microsoft.com/office/powerpoint/2010/main" val="27152052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D1B17-B59B-4398-A8EB-9FECC8A2E9DA}"/>
              </a:ext>
            </a:extLst>
          </p:cNvPr>
          <p:cNvSpPr>
            <a:spLocks noGrp="1"/>
          </p:cNvSpPr>
          <p:nvPr>
            <p:ph type="title"/>
          </p:nvPr>
        </p:nvSpPr>
        <p:spPr/>
        <p:txBody>
          <a:bodyPr/>
          <a:lstStyle/>
          <a:p>
            <a:r>
              <a:rPr lang="en-US" dirty="0"/>
              <a:t>Different Types of XSS</a:t>
            </a:r>
          </a:p>
        </p:txBody>
      </p:sp>
      <p:sp>
        <p:nvSpPr>
          <p:cNvPr id="3" name="Content Placeholder 2">
            <a:extLst>
              <a:ext uri="{FF2B5EF4-FFF2-40B4-BE49-F238E27FC236}">
                <a16:creationId xmlns:a16="http://schemas.microsoft.com/office/drawing/2014/main" id="{D8F501EA-8649-4CD4-B770-D6100E007931}"/>
              </a:ext>
            </a:extLst>
          </p:cNvPr>
          <p:cNvSpPr>
            <a:spLocks noGrp="1"/>
          </p:cNvSpPr>
          <p:nvPr>
            <p:ph idx="1"/>
          </p:nvPr>
        </p:nvSpPr>
        <p:spPr/>
        <p:txBody>
          <a:bodyPr/>
          <a:lstStyle/>
          <a:p>
            <a:pPr>
              <a:buFont typeface="Arial" panose="020B0604020202020204" pitchFamily="34" charset="0"/>
              <a:buChar char="•"/>
            </a:pPr>
            <a:r>
              <a:rPr lang="en-US" dirty="0"/>
              <a:t> </a:t>
            </a:r>
            <a:r>
              <a:rPr lang="en-US" b="1" dirty="0">
                <a:solidFill>
                  <a:schemeClr val="accent1"/>
                </a:solidFill>
              </a:rPr>
              <a:t>Stored XSS (Persistent XSS) </a:t>
            </a:r>
            <a:r>
              <a:rPr lang="en-US" dirty="0"/>
              <a:t>– The most damaging form of XSS injection. The malicious code is permanently stored on to the victim web application and executed when the user loads the webpage.</a:t>
            </a:r>
          </a:p>
          <a:p>
            <a:pPr>
              <a:buFont typeface="Arial" panose="020B0604020202020204" pitchFamily="34" charset="0"/>
              <a:buChar char="•"/>
            </a:pPr>
            <a:r>
              <a:rPr lang="en-US" dirty="0"/>
              <a:t> </a:t>
            </a:r>
            <a:r>
              <a:rPr lang="en-US" b="1" dirty="0">
                <a:solidFill>
                  <a:schemeClr val="accent1"/>
                </a:solidFill>
              </a:rPr>
              <a:t>Reflected XSS (Non-persistent XSS) </a:t>
            </a:r>
            <a:r>
              <a:rPr lang="en-US" dirty="0"/>
              <a:t>- The attacker’s payload becomes part of the request that is sent to the web server. It is then reflected in such a way that the HTTP response includes the payload from the HTTP request.</a:t>
            </a:r>
          </a:p>
          <a:p>
            <a:pPr>
              <a:buFont typeface="Arial" panose="020B0604020202020204" pitchFamily="34" charset="0"/>
              <a:buChar char="•"/>
            </a:pPr>
            <a:r>
              <a:rPr lang="en-US" b="1" dirty="0"/>
              <a:t> </a:t>
            </a:r>
            <a:r>
              <a:rPr lang="en-US" b="1" dirty="0">
                <a:solidFill>
                  <a:schemeClr val="accent1"/>
                </a:solidFill>
              </a:rPr>
              <a:t>DOM-based XSS </a:t>
            </a:r>
            <a:r>
              <a:rPr lang="en-US" b="1" dirty="0"/>
              <a:t>– </a:t>
            </a:r>
            <a:r>
              <a:rPr lang="en-US" dirty="0"/>
              <a:t>An advanced form of XSS. Data is subsequently read from the DOM by the web application and outputted to the browser. If the data is incorrectly handled, an attacker can inject a payload, which will be stored as part of the DOM and executed when the data is read back from the DOM.</a:t>
            </a:r>
          </a:p>
        </p:txBody>
      </p:sp>
    </p:spTree>
    <p:extLst>
      <p:ext uri="{BB962C8B-B14F-4D97-AF65-F5344CB8AC3E}">
        <p14:creationId xmlns:p14="http://schemas.microsoft.com/office/powerpoint/2010/main" val="37909999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12FCE-D45A-4A04-981B-D9D3A2E21F19}"/>
              </a:ext>
            </a:extLst>
          </p:cNvPr>
          <p:cNvSpPr>
            <a:spLocks noGrp="1"/>
          </p:cNvSpPr>
          <p:nvPr>
            <p:ph type="title"/>
          </p:nvPr>
        </p:nvSpPr>
        <p:spPr/>
        <p:txBody>
          <a:bodyPr/>
          <a:lstStyle/>
          <a:p>
            <a:r>
              <a:rPr lang="en-US" dirty="0"/>
              <a:t>XSS Prevention Methods</a:t>
            </a:r>
          </a:p>
        </p:txBody>
      </p:sp>
      <p:sp>
        <p:nvSpPr>
          <p:cNvPr id="3" name="Content Placeholder 2">
            <a:extLst>
              <a:ext uri="{FF2B5EF4-FFF2-40B4-BE49-F238E27FC236}">
                <a16:creationId xmlns:a16="http://schemas.microsoft.com/office/drawing/2014/main" id="{F60DB54D-FA87-4206-B3A8-7D96E9C0877D}"/>
              </a:ext>
            </a:extLst>
          </p:cNvPr>
          <p:cNvSpPr>
            <a:spLocks noGrp="1"/>
          </p:cNvSpPr>
          <p:nvPr>
            <p:ph idx="1"/>
          </p:nvPr>
        </p:nvSpPr>
        <p:spPr>
          <a:xfrm>
            <a:off x="4777946" y="157545"/>
            <a:ext cx="3289728" cy="6629018"/>
          </a:xfrm>
        </p:spPr>
        <p:txBody>
          <a:bodyPr>
            <a:normAutofit fontScale="92500" lnSpcReduction="10000"/>
          </a:bodyPr>
          <a:lstStyle/>
          <a:p>
            <a:pPr marL="457200" indent="-457200">
              <a:buFont typeface="+mj-lt"/>
              <a:buAutoNum type="arabicPeriod"/>
            </a:pPr>
            <a:r>
              <a:rPr lang="en-US" b="1" u="sng" dirty="0">
                <a:solidFill>
                  <a:schemeClr val="accent1"/>
                </a:solidFill>
              </a:rPr>
              <a:t>Escaping</a:t>
            </a:r>
            <a:r>
              <a:rPr lang="en-US" b="1" dirty="0">
                <a:solidFill>
                  <a:schemeClr val="tx1"/>
                </a:solidFill>
              </a:rPr>
              <a:t> </a:t>
            </a:r>
            <a:r>
              <a:rPr lang="en-US" dirty="0">
                <a:solidFill>
                  <a:schemeClr val="tx1"/>
                </a:solidFill>
              </a:rPr>
              <a:t>– ensuring that the data that the application has received is secure before rendering it to the user. This way, key characters used by the webapp will be hindered from being used in a malicious way.</a:t>
            </a:r>
            <a:endParaRPr lang="en-US" b="1" dirty="0">
              <a:solidFill>
                <a:schemeClr val="tx1"/>
              </a:solidFill>
            </a:endParaRPr>
          </a:p>
          <a:p>
            <a:pPr marL="457200" indent="-457200">
              <a:buFont typeface="+mj-lt"/>
              <a:buAutoNum type="arabicPeriod"/>
            </a:pPr>
            <a:r>
              <a:rPr lang="en-US" b="1" u="sng" dirty="0">
                <a:solidFill>
                  <a:schemeClr val="accent1"/>
                </a:solidFill>
              </a:rPr>
              <a:t>Validating Input </a:t>
            </a:r>
            <a:r>
              <a:rPr lang="en-US" dirty="0">
                <a:solidFill>
                  <a:schemeClr val="tx1"/>
                </a:solidFill>
              </a:rPr>
              <a:t>– guaranteeing that the webapp is reading in the correct data and preventing malicious scripts from doing harm to the site or users. </a:t>
            </a:r>
          </a:p>
          <a:p>
            <a:pPr marL="457200" indent="-457200">
              <a:buFont typeface="+mj-lt"/>
              <a:buAutoNum type="arabicPeriod"/>
            </a:pPr>
            <a:r>
              <a:rPr lang="en-US" b="1" u="sng" dirty="0">
                <a:solidFill>
                  <a:schemeClr val="accent1"/>
                </a:solidFill>
              </a:rPr>
              <a:t>Sanitization</a:t>
            </a:r>
            <a:r>
              <a:rPr lang="en-US" dirty="0">
                <a:solidFill>
                  <a:schemeClr val="tx1"/>
                </a:solidFill>
              </a:rPr>
              <a:t> – cleaning up user input is beneficial on sites that allow HTML, for the assurance that data received can do no harm to users as well as a database by scrubbing the data clean of possibly damaging code.</a:t>
            </a:r>
          </a:p>
        </p:txBody>
      </p:sp>
      <p:sp>
        <p:nvSpPr>
          <p:cNvPr id="4" name="Text Placeholder 3">
            <a:extLst>
              <a:ext uri="{FF2B5EF4-FFF2-40B4-BE49-F238E27FC236}">
                <a16:creationId xmlns:a16="http://schemas.microsoft.com/office/drawing/2014/main" id="{5B36498C-C3DD-4C59-B499-A08D2508117C}"/>
              </a:ext>
            </a:extLst>
          </p:cNvPr>
          <p:cNvSpPr>
            <a:spLocks noGrp="1"/>
          </p:cNvSpPr>
          <p:nvPr>
            <p:ph type="body" sz="half" idx="2"/>
          </p:nvPr>
        </p:nvSpPr>
        <p:spPr/>
        <p:txBody>
          <a:bodyPr/>
          <a:lstStyle/>
          <a:p>
            <a:r>
              <a:rPr lang="en-US" dirty="0"/>
              <a:t>XSS remains one of the most prevalent methods of exploitation, even though it is one of the oldest.</a:t>
            </a:r>
          </a:p>
          <a:p>
            <a:endParaRPr lang="en-US" dirty="0"/>
          </a:p>
        </p:txBody>
      </p:sp>
      <p:sp>
        <p:nvSpPr>
          <p:cNvPr id="6" name="TextBox 5">
            <a:extLst>
              <a:ext uri="{FF2B5EF4-FFF2-40B4-BE49-F238E27FC236}">
                <a16:creationId xmlns:a16="http://schemas.microsoft.com/office/drawing/2014/main" id="{C476C5B8-AF38-4FE1-B9D3-269F5CFBA2B6}"/>
              </a:ext>
            </a:extLst>
          </p:cNvPr>
          <p:cNvSpPr txBox="1"/>
          <p:nvPr/>
        </p:nvSpPr>
        <p:spPr>
          <a:xfrm>
            <a:off x="8281987" y="5805487"/>
            <a:ext cx="4014787" cy="830997"/>
          </a:xfrm>
          <a:prstGeom prst="rect">
            <a:avLst/>
          </a:prstGeom>
          <a:noFill/>
        </p:spPr>
        <p:txBody>
          <a:bodyPr wrap="square">
            <a:spAutoFit/>
          </a:bodyPr>
          <a:lstStyle/>
          <a:p>
            <a:r>
              <a:rPr lang="en-US" sz="1600" b="0" i="0" dirty="0">
                <a:solidFill>
                  <a:srgbClr val="36464E"/>
                </a:solidFill>
                <a:effectLst/>
                <a:latin typeface="Roboto Mono"/>
              </a:rPr>
              <a:t>var sanitizer = new </a:t>
            </a:r>
            <a:r>
              <a:rPr lang="en-US" sz="1600" b="0" i="0" dirty="0" err="1">
                <a:solidFill>
                  <a:srgbClr val="36464E"/>
                </a:solidFill>
                <a:effectLst/>
                <a:latin typeface="Roboto Mono"/>
              </a:rPr>
              <a:t>HtmlSanitizer</a:t>
            </a:r>
            <a:r>
              <a:rPr lang="en-US" sz="1600" b="0" i="0" dirty="0">
                <a:solidFill>
                  <a:srgbClr val="36464E"/>
                </a:solidFill>
                <a:effectLst/>
                <a:latin typeface="Roboto Mono"/>
              </a:rPr>
              <a:t>(); </a:t>
            </a:r>
            <a:r>
              <a:rPr lang="en-US" sz="1600" b="0" i="0" dirty="0" err="1">
                <a:solidFill>
                  <a:srgbClr val="36464E"/>
                </a:solidFill>
                <a:effectLst/>
                <a:latin typeface="Roboto Mono"/>
              </a:rPr>
              <a:t>sanitizer.AllowedAttributes.Add</a:t>
            </a:r>
            <a:r>
              <a:rPr lang="en-US" sz="1600" b="0" i="0" dirty="0">
                <a:solidFill>
                  <a:srgbClr val="36464E"/>
                </a:solidFill>
                <a:effectLst/>
                <a:latin typeface="Roboto Mono"/>
              </a:rPr>
              <a:t>("class"); var sanitized = </a:t>
            </a:r>
            <a:r>
              <a:rPr lang="en-US" sz="1600" b="0" i="0" dirty="0" err="1">
                <a:solidFill>
                  <a:srgbClr val="36464E"/>
                </a:solidFill>
                <a:effectLst/>
                <a:latin typeface="Roboto Mono"/>
              </a:rPr>
              <a:t>sanitizer.Sanitize</a:t>
            </a:r>
            <a:r>
              <a:rPr lang="en-US" sz="1600" b="0" i="0" dirty="0">
                <a:solidFill>
                  <a:srgbClr val="36464E"/>
                </a:solidFill>
                <a:effectLst/>
                <a:latin typeface="Roboto Mono"/>
              </a:rPr>
              <a:t>(html);</a:t>
            </a:r>
            <a:endParaRPr lang="en-US" sz="1600" dirty="0"/>
          </a:p>
        </p:txBody>
      </p:sp>
      <p:sp>
        <p:nvSpPr>
          <p:cNvPr id="8" name="TextBox 7">
            <a:extLst>
              <a:ext uri="{FF2B5EF4-FFF2-40B4-BE49-F238E27FC236}">
                <a16:creationId xmlns:a16="http://schemas.microsoft.com/office/drawing/2014/main" id="{2AE65151-F756-4FB4-83A4-D35C97FD0766}"/>
              </a:ext>
            </a:extLst>
          </p:cNvPr>
          <p:cNvSpPr txBox="1"/>
          <p:nvPr/>
        </p:nvSpPr>
        <p:spPr>
          <a:xfrm>
            <a:off x="8114112" y="1540982"/>
            <a:ext cx="4077888" cy="584775"/>
          </a:xfrm>
          <a:prstGeom prst="rect">
            <a:avLst/>
          </a:prstGeom>
          <a:noFill/>
        </p:spPr>
        <p:txBody>
          <a:bodyPr wrap="square">
            <a:spAutoFit/>
          </a:bodyPr>
          <a:lstStyle/>
          <a:p>
            <a:r>
              <a:rPr lang="en-US" sz="1600" dirty="0"/>
              <a:t>&lt;script&gt;alert('If this data is untrusted, it must be JavaScript-escaped.')&lt;/script&gt;</a:t>
            </a:r>
          </a:p>
        </p:txBody>
      </p:sp>
      <p:sp>
        <p:nvSpPr>
          <p:cNvPr id="10" name="TextBox 9">
            <a:extLst>
              <a:ext uri="{FF2B5EF4-FFF2-40B4-BE49-F238E27FC236}">
                <a16:creationId xmlns:a16="http://schemas.microsoft.com/office/drawing/2014/main" id="{7F732794-5C7E-434F-8283-7878DF74988A}"/>
              </a:ext>
            </a:extLst>
          </p:cNvPr>
          <p:cNvSpPr txBox="1"/>
          <p:nvPr/>
        </p:nvSpPr>
        <p:spPr>
          <a:xfrm>
            <a:off x="8140266" y="978192"/>
            <a:ext cx="3956479" cy="584775"/>
          </a:xfrm>
          <a:prstGeom prst="rect">
            <a:avLst/>
          </a:prstGeom>
          <a:noFill/>
        </p:spPr>
        <p:txBody>
          <a:bodyPr wrap="square">
            <a:spAutoFit/>
          </a:bodyPr>
          <a:lstStyle/>
          <a:p>
            <a:r>
              <a:rPr lang="en-US" sz="1600" dirty="0"/>
              <a:t>&lt;div&gt;If this data is untrusted, it must be HTML-escaped.&lt;/div&gt;</a:t>
            </a:r>
          </a:p>
        </p:txBody>
      </p:sp>
      <p:sp>
        <p:nvSpPr>
          <p:cNvPr id="15" name="Arrow: Bent 14">
            <a:extLst>
              <a:ext uri="{FF2B5EF4-FFF2-40B4-BE49-F238E27FC236}">
                <a16:creationId xmlns:a16="http://schemas.microsoft.com/office/drawing/2014/main" id="{DFB6D8EE-648F-498E-8B9B-0FBAC42242CA}"/>
              </a:ext>
            </a:extLst>
          </p:cNvPr>
          <p:cNvSpPr/>
          <p:nvPr/>
        </p:nvSpPr>
        <p:spPr>
          <a:xfrm rot="5400000">
            <a:off x="7912280" y="4909526"/>
            <a:ext cx="1123949" cy="6679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Bent 15">
            <a:extLst>
              <a:ext uri="{FF2B5EF4-FFF2-40B4-BE49-F238E27FC236}">
                <a16:creationId xmlns:a16="http://schemas.microsoft.com/office/drawing/2014/main" id="{4F5271D9-6E2E-4890-A50C-49C2A1BEBA76}"/>
              </a:ext>
            </a:extLst>
          </p:cNvPr>
          <p:cNvSpPr/>
          <p:nvPr/>
        </p:nvSpPr>
        <p:spPr>
          <a:xfrm rot="5400000">
            <a:off x="8168725" y="2695699"/>
            <a:ext cx="506287" cy="56319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Bent 16">
            <a:extLst>
              <a:ext uri="{FF2B5EF4-FFF2-40B4-BE49-F238E27FC236}">
                <a16:creationId xmlns:a16="http://schemas.microsoft.com/office/drawing/2014/main" id="{A7EEBB8A-5B49-4EB6-97F9-788A16A72690}"/>
              </a:ext>
            </a:extLst>
          </p:cNvPr>
          <p:cNvSpPr/>
          <p:nvPr/>
        </p:nvSpPr>
        <p:spPr>
          <a:xfrm rot="5400000">
            <a:off x="8060655" y="359713"/>
            <a:ext cx="662879" cy="50365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9" name="Straight Connector 18">
            <a:extLst>
              <a:ext uri="{FF2B5EF4-FFF2-40B4-BE49-F238E27FC236}">
                <a16:creationId xmlns:a16="http://schemas.microsoft.com/office/drawing/2014/main" id="{550759C5-E6E7-4A20-AF90-25797E899D72}"/>
              </a:ext>
            </a:extLst>
          </p:cNvPr>
          <p:cNvCxnSpPr>
            <a:cxnSpLocks/>
          </p:cNvCxnSpPr>
          <p:nvPr/>
        </p:nvCxnSpPr>
        <p:spPr>
          <a:xfrm>
            <a:off x="8140268" y="0"/>
            <a:ext cx="0" cy="6858000"/>
          </a:xfrm>
          <a:prstGeom prst="line">
            <a:avLst/>
          </a:prstGeom>
        </p:spPr>
        <p:style>
          <a:lnRef idx="1">
            <a:schemeClr val="dk1"/>
          </a:lnRef>
          <a:fillRef idx="0">
            <a:schemeClr val="dk1"/>
          </a:fillRef>
          <a:effectRef idx="0">
            <a:schemeClr val="dk1"/>
          </a:effectRef>
          <a:fontRef idx="minor">
            <a:schemeClr val="tx1"/>
          </a:fontRef>
        </p:style>
      </p:cxnSp>
      <p:sp>
        <p:nvSpPr>
          <p:cNvPr id="25" name="TextBox 24">
            <a:extLst>
              <a:ext uri="{FF2B5EF4-FFF2-40B4-BE49-F238E27FC236}">
                <a16:creationId xmlns:a16="http://schemas.microsoft.com/office/drawing/2014/main" id="{0F79D642-FC30-4563-BAF0-5650DECE5FF8}"/>
              </a:ext>
            </a:extLst>
          </p:cNvPr>
          <p:cNvSpPr txBox="1"/>
          <p:nvPr/>
        </p:nvSpPr>
        <p:spPr>
          <a:xfrm>
            <a:off x="8212863" y="3296544"/>
            <a:ext cx="3883882" cy="1384995"/>
          </a:xfrm>
          <a:prstGeom prst="rect">
            <a:avLst/>
          </a:prstGeom>
          <a:noFill/>
        </p:spPr>
        <p:txBody>
          <a:bodyPr wrap="square">
            <a:spAutoFit/>
          </a:bodyPr>
          <a:lstStyle/>
          <a:p>
            <a:r>
              <a:rPr lang="en-US" sz="1200" b="1" dirty="0"/>
              <a:t>function </a:t>
            </a:r>
            <a:r>
              <a:rPr lang="en-US" sz="1200" b="1" dirty="0" err="1"/>
              <a:t>validateForm</a:t>
            </a:r>
            <a:r>
              <a:rPr lang="en-US" sz="1200" b="1" dirty="0"/>
              <a:t>() {</a:t>
            </a:r>
          </a:p>
          <a:p>
            <a:r>
              <a:rPr lang="en-US" sz="1200" b="1" dirty="0"/>
              <a:t>  var x = </a:t>
            </a:r>
            <a:r>
              <a:rPr lang="en-US" sz="1200" b="1" dirty="0" err="1"/>
              <a:t>document.forms</a:t>
            </a:r>
            <a:r>
              <a:rPr lang="en-US" sz="1200" b="1" dirty="0"/>
              <a:t>["</a:t>
            </a:r>
            <a:r>
              <a:rPr lang="en-US" sz="1200" b="1" dirty="0" err="1"/>
              <a:t>myForm</a:t>
            </a:r>
            <a:r>
              <a:rPr lang="en-US" sz="1200" b="1" dirty="0"/>
              <a:t>"]["</a:t>
            </a:r>
            <a:r>
              <a:rPr lang="en-US" sz="1200" b="1" dirty="0" err="1"/>
              <a:t>fname</a:t>
            </a:r>
            <a:r>
              <a:rPr lang="en-US" sz="1200" b="1" dirty="0"/>
              <a:t>"].value;</a:t>
            </a:r>
          </a:p>
          <a:p>
            <a:r>
              <a:rPr lang="en-US" sz="1200" b="1" dirty="0"/>
              <a:t>  if (x == "") {</a:t>
            </a:r>
          </a:p>
          <a:p>
            <a:r>
              <a:rPr lang="en-US" sz="1200" b="1" dirty="0"/>
              <a:t>    alert("Name must be filled out");</a:t>
            </a:r>
          </a:p>
          <a:p>
            <a:r>
              <a:rPr lang="en-US" sz="1200" b="1" dirty="0"/>
              <a:t>    return false;</a:t>
            </a:r>
          </a:p>
          <a:p>
            <a:r>
              <a:rPr lang="en-US" sz="1200" b="1" dirty="0"/>
              <a:t>  }</a:t>
            </a:r>
          </a:p>
          <a:p>
            <a:r>
              <a:rPr lang="en-US" sz="1200" b="1" dirty="0"/>
              <a:t>}</a:t>
            </a:r>
          </a:p>
        </p:txBody>
      </p:sp>
    </p:spTree>
    <p:extLst>
      <p:ext uri="{BB962C8B-B14F-4D97-AF65-F5344CB8AC3E}">
        <p14:creationId xmlns:p14="http://schemas.microsoft.com/office/powerpoint/2010/main" val="12871104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72F1E-5493-415A-B410-E9869C7F9B36}"/>
              </a:ext>
            </a:extLst>
          </p:cNvPr>
          <p:cNvSpPr>
            <a:spLocks noGrp="1"/>
          </p:cNvSpPr>
          <p:nvPr>
            <p:ph type="title"/>
          </p:nvPr>
        </p:nvSpPr>
        <p:spPr/>
        <p:txBody>
          <a:bodyPr/>
          <a:lstStyle/>
          <a:p>
            <a:r>
              <a:rPr lang="en-US" dirty="0"/>
              <a:t>Works Cited</a:t>
            </a:r>
          </a:p>
        </p:txBody>
      </p:sp>
      <p:sp>
        <p:nvSpPr>
          <p:cNvPr id="3" name="Content Placeholder 2">
            <a:extLst>
              <a:ext uri="{FF2B5EF4-FFF2-40B4-BE49-F238E27FC236}">
                <a16:creationId xmlns:a16="http://schemas.microsoft.com/office/drawing/2014/main" id="{2460FC5E-10DA-4B4C-8CCE-0FFDA5137896}"/>
              </a:ext>
            </a:extLst>
          </p:cNvPr>
          <p:cNvSpPr>
            <a:spLocks noGrp="1"/>
          </p:cNvSpPr>
          <p:nvPr>
            <p:ph idx="1"/>
          </p:nvPr>
        </p:nvSpPr>
        <p:spPr/>
        <p:txBody>
          <a:bodyPr>
            <a:normAutofit fontScale="85000" lnSpcReduction="10000"/>
          </a:bodyPr>
          <a:lstStyle/>
          <a:p>
            <a:r>
              <a:rPr lang="en-US" dirty="0" err="1">
                <a:effectLst/>
              </a:rPr>
              <a:t>Acunetix</a:t>
            </a:r>
            <a:r>
              <a:rPr lang="en-US" dirty="0">
                <a:effectLst/>
              </a:rPr>
              <a:t>. “Preventing XSS Attacks.” </a:t>
            </a:r>
            <a:r>
              <a:rPr lang="en-US" i="1" dirty="0" err="1">
                <a:effectLst/>
              </a:rPr>
              <a:t>Acunetix</a:t>
            </a:r>
            <a:r>
              <a:rPr lang="en-US" dirty="0">
                <a:effectLst/>
              </a:rPr>
              <a:t>, 10 Sept. 2019, www.acunetix.com/blog/articles/preventing-xss-attacks/. </a:t>
            </a:r>
          </a:p>
          <a:p>
            <a:r>
              <a:rPr lang="en-US" dirty="0" err="1">
                <a:effectLst/>
              </a:rPr>
              <a:t>Cimpanu</a:t>
            </a:r>
            <a:r>
              <a:rPr lang="en-US" dirty="0">
                <a:effectLst/>
              </a:rPr>
              <a:t>, </a:t>
            </a:r>
            <a:r>
              <a:rPr lang="en-US" dirty="0" err="1">
                <a:effectLst/>
              </a:rPr>
              <a:t>Catalin</a:t>
            </a:r>
            <a:r>
              <a:rPr lang="en-US" dirty="0">
                <a:effectLst/>
              </a:rPr>
              <a:t>. “British Airways Breach Caused by the Same Group That Hit Ticketmaster.” </a:t>
            </a:r>
            <a:r>
              <a:rPr lang="en-US" i="1" dirty="0">
                <a:effectLst/>
              </a:rPr>
              <a:t>ZDNet</a:t>
            </a:r>
            <a:r>
              <a:rPr lang="en-US" dirty="0">
                <a:effectLst/>
              </a:rPr>
              <a:t>, ZDNet, 11 Sept. 2018, www.zdnet.com/article/british-airways-breach-caused-by-the-same-group-that-hit-ticketmaster/. </a:t>
            </a:r>
          </a:p>
          <a:p>
            <a:r>
              <a:rPr lang="en-US" dirty="0" err="1">
                <a:effectLst/>
              </a:rPr>
              <a:t>Deppen</a:t>
            </a:r>
            <a:r>
              <a:rPr lang="en-US" dirty="0">
                <a:effectLst/>
              </a:rPr>
              <a:t>, Laurel. “10 Most Common Vulnerabilities in Web Apps.” </a:t>
            </a:r>
            <a:r>
              <a:rPr lang="en-US" i="1" dirty="0">
                <a:effectLst/>
              </a:rPr>
              <a:t>TechRepublic</a:t>
            </a:r>
            <a:r>
              <a:rPr lang="en-US" dirty="0">
                <a:effectLst/>
              </a:rPr>
              <a:t>, TechRepublic, 19 June 2018, www.techrepublic.com/article/10-most-common-vulnerabilities-in-web-apps/. </a:t>
            </a:r>
          </a:p>
          <a:p>
            <a:r>
              <a:rPr lang="en-US" dirty="0">
                <a:effectLst/>
              </a:rPr>
              <a:t>Matteson, Scott. “British Airways Data Theft Demonstrates Need for Cross-Site Scripting Restrictions.” </a:t>
            </a:r>
            <a:r>
              <a:rPr lang="en-US" i="1" dirty="0">
                <a:effectLst/>
              </a:rPr>
              <a:t>TechRepublic</a:t>
            </a:r>
            <a:r>
              <a:rPr lang="en-US" dirty="0">
                <a:effectLst/>
              </a:rPr>
              <a:t>, TechRepublic, 27 Sept. 2018, www.techrepublic.com/article/british-airways-data-theft-demonstrates-need-for-cross-site-scripting-restrictions/. </a:t>
            </a:r>
          </a:p>
          <a:p>
            <a:r>
              <a:rPr lang="en-US" dirty="0">
                <a:effectLst/>
              </a:rPr>
              <a:t>Nichols, Shaun. “Card-Stealing Code That </a:t>
            </a:r>
            <a:r>
              <a:rPr lang="en-US" dirty="0" err="1">
                <a:effectLst/>
              </a:rPr>
              <a:t>Pwned</a:t>
            </a:r>
            <a:r>
              <a:rPr lang="en-US" dirty="0">
                <a:effectLst/>
              </a:rPr>
              <a:t> British Airways, Ticketmaster Pops up on More Sites via Hacked JS.” </a:t>
            </a:r>
            <a:r>
              <a:rPr lang="en-US" i="1" dirty="0">
                <a:effectLst/>
              </a:rPr>
              <a:t>The Register® - Biting the Hand That Feeds IT</a:t>
            </a:r>
            <a:r>
              <a:rPr lang="en-US" dirty="0">
                <a:effectLst/>
              </a:rPr>
              <a:t>, The Register, 12 Sept. 2018, www.theregister.com/2018/09/12/feedify_magecart_javascript_library_hacked. </a:t>
            </a:r>
          </a:p>
          <a:p>
            <a:pPr marL="0" indent="0">
              <a:buNone/>
            </a:pPr>
            <a:endParaRPr lang="en-US" dirty="0"/>
          </a:p>
        </p:txBody>
      </p:sp>
    </p:spTree>
    <p:extLst>
      <p:ext uri="{BB962C8B-B14F-4D97-AF65-F5344CB8AC3E}">
        <p14:creationId xmlns:p14="http://schemas.microsoft.com/office/powerpoint/2010/main" val="2432936326"/>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4F503EC-3FFF-4193-A86F-39150E2BAC75}">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2E5ECA37-C458-4BA2-A090-D7A19E07B434}">
  <ds:schemaRefs>
    <ds:schemaRef ds:uri="http://schemas.microsoft.com/sharepoint/v3/contenttype/forms"/>
  </ds:schemaRefs>
</ds:datastoreItem>
</file>

<file path=customXml/itemProps3.xml><?xml version="1.0" encoding="utf-8"?>
<ds:datastoreItem xmlns:ds="http://schemas.openxmlformats.org/officeDocument/2006/customXml" ds:itemID="{7A26AAF5-6CFC-4C52-B7DF-08410EDE67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{C3D6306F-E259-4E14-8725-843ABC009C02}tf11429527_win32</Template>
  <TotalTime>404</TotalTime>
  <Words>964</Words>
  <Application>Microsoft Office PowerPoint</Application>
  <PresentationFormat>Widescreen</PresentationFormat>
  <Paragraphs>53</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Bookman Old Style</vt:lpstr>
      <vt:lpstr>Calibri</vt:lpstr>
      <vt:lpstr>Franklin Gothic Book</vt:lpstr>
      <vt:lpstr>Roboto Mono</vt:lpstr>
      <vt:lpstr>1_RetrospectVTI</vt:lpstr>
      <vt:lpstr>Cross-Site Scripting Security</vt:lpstr>
      <vt:lpstr>What is Cross-Site Scripting</vt:lpstr>
      <vt:lpstr>British Airways 2018 Data Breach</vt:lpstr>
      <vt:lpstr>How did Magecart do this?</vt:lpstr>
      <vt:lpstr>PowerPoint Presentation</vt:lpstr>
      <vt:lpstr>How Could Have This Attack Been Prevented?</vt:lpstr>
      <vt:lpstr>Different Types of XSS</vt:lpstr>
      <vt:lpstr>XSS Prevention Methods</vt:lpstr>
      <vt:lpstr>Works Cited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Cross-site Scripting Security</dc:title>
  <dc:creator>Tyler</dc:creator>
  <cp:lastModifiedBy>Tyler</cp:lastModifiedBy>
  <cp:revision>24</cp:revision>
  <dcterms:created xsi:type="dcterms:W3CDTF">2021-03-29T22:39:03Z</dcterms:created>
  <dcterms:modified xsi:type="dcterms:W3CDTF">2021-04-07T01:02:47Z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